
<file path=[Content_Types].xml><?xml version="1.0" encoding="utf-8"?>
<Types xmlns="http://schemas.openxmlformats.org/package/2006/content-types">
  <Default Extension="jpeg" ContentType="image/jpeg"/>
  <Default Extension="JPG" ContentType="image/.jp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1" r:id="rId7"/>
    <p:sldId id="263" r:id="rId8"/>
    <p:sldId id="260"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1" autoAdjust="0"/>
    <p:restoredTop sz="94660"/>
  </p:normalViewPr>
  <p:slideViewPr>
    <p:cSldViewPr snapToGrid="0">
      <p:cViewPr varScale="1">
        <p:scale>
          <a:sx n="53" d="100"/>
          <a:sy n="53" d="100"/>
        </p:scale>
        <p:origin x="180" y="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2" Type="http://schemas.openxmlformats.org/officeDocument/2006/relationships/tableStyles" Target="tableStyles.xml"/><Relationship Id="rId11" Type="http://schemas.openxmlformats.org/officeDocument/2006/relationships/viewProps" Target="viewProps.xml"/><Relationship Id="rId10" Type="http://schemas.openxmlformats.org/officeDocument/2006/relationships/presProps" Target="presProps.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endParaRPr lang="en-US" smtClean="0"/>
          </a:p>
        </p:txBody>
      </p:sp>
      <p:sp>
        <p:nvSpPr>
          <p:cNvPr id="4" name="Date Placeholder 3"/>
          <p:cNvSpPr>
            <a:spLocks noGrp="1"/>
          </p:cNvSpPr>
          <p:nvPr>
            <p:ph type="dt" sz="half" idx="10"/>
          </p:nvPr>
        </p:nvSpPr>
        <p:spPr/>
        <p:txBody>
          <a:bodyPr/>
          <a:lstStyle/>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Date Placeholder 4"/>
          <p:cNvSpPr>
            <a:spLocks noGrp="1"/>
          </p:cNvSpPr>
          <p:nvPr>
            <p:ph type="dt" sz="half" idx="10"/>
          </p:nvPr>
        </p:nvSpPr>
        <p:spPr/>
        <p:txBody>
          <a:bodyPr/>
          <a:lstStyle/>
          <a:p>
            <a:fld id="{63A1C593-65D0-4073-BCC9-577B9352EA97}"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7" name="Date Placeholder 6"/>
          <p:cNvSpPr>
            <a:spLocks noGrp="1"/>
          </p:cNvSpPr>
          <p:nvPr>
            <p:ph type="dt" sz="half" idx="10"/>
          </p:nvPr>
        </p:nvSpPr>
        <p:spPr/>
        <p:txBody>
          <a:bodyPr/>
          <a:lstStyle/>
          <a:p>
            <a:fld id="{63A1C593-65D0-4073-BCC9-577B9352EA97}" type="datetimeFigureOut">
              <a:rPr lang="en-US" smtClean="0"/>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3A1C593-65D0-4073-BCC9-577B9352EA97}" type="datetimeFigureOut">
              <a:rPr lang="en-US" smtClean="0"/>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A1C593-65D0-4073-BCC9-577B9352EA97}" type="datetimeFigureOut">
              <a:rPr lang="en-US" smtClean="0"/>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fld id="{63A1C593-65D0-4073-BCC9-577B9352EA97}"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fld id="{63A1C593-65D0-4073-BCC9-577B9352EA97}"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A1C593-65D0-4073-BCC9-577B9352EA97}" type="datetimeFigureOut">
              <a:rPr lang="en-US" smtClean="0"/>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618960-8005-486C-9A75-10CB2AAC16F9}" type="slidenum">
              <a:rPr lang="en-US" smtClean="0"/>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ctrTitle"/>
          </p:nvPr>
        </p:nvSpPr>
        <p:spPr>
          <a:xfrm>
            <a:off x="1524000" y="1122680"/>
            <a:ext cx="9144000" cy="5735955"/>
          </a:xfrm>
        </p:spPr>
        <p:txBody>
          <a:bodyPr>
            <a:normAutofit fontScale="90000"/>
          </a:bodyPr>
          <a:p>
            <a:pPr>
              <a:lnSpc>
                <a:spcPct val="200000"/>
              </a:lnSpc>
            </a:pPr>
            <a:r>
              <a:rPr lang="en-US" sz="3110" b="1">
                <a:effectLst>
                  <a:outerShdw blurRad="38100" dist="19050" dir="2700000" algn="tl" rotWithShape="0">
                    <a:schemeClr val="dk1">
                      <a:alpha val="40000"/>
                    </a:schemeClr>
                  </a:outerShdw>
                </a:effectLst>
                <a:latin typeface="PMingLiU-ExtB" panose="02020500000000000000" charset="-120"/>
                <a:ea typeface="PMingLiU-ExtB" panose="02020500000000000000" charset="-120"/>
                <a:sym typeface="+mn-ea"/>
              </a:rPr>
              <a:t>Learn about co-op</a:t>
            </a:r>
            <a:br>
              <a:rPr lang="en-US" sz="3110" b="1">
                <a:effectLst>
                  <a:outerShdw blurRad="38100" dist="19050" dir="2700000" algn="tl" rotWithShape="0">
                    <a:schemeClr val="dk1">
                      <a:alpha val="40000"/>
                    </a:schemeClr>
                  </a:outerShdw>
                </a:effectLst>
                <a:latin typeface="PMingLiU-ExtB" panose="02020500000000000000" charset="-120"/>
                <a:ea typeface="PMingLiU-ExtB" panose="02020500000000000000" charset="-120"/>
                <a:sym typeface="+mn-ea"/>
              </a:rPr>
            </a:br>
            <a:r>
              <a:rPr lang="en-US" sz="3110">
                <a:latin typeface="PMingLiU-ExtB" panose="02020500000000000000" charset="-120"/>
                <a:ea typeface="PMingLiU-ExtB" panose="02020500000000000000" charset="-120"/>
                <a:sym typeface="+mn-ea"/>
              </a:rPr>
              <a:t>Co-op offers a unique approach to help you start building your career while you're still at university. It's designed to work around your academic courses, so you'll complement what you're learning in class with practical workplace experience. </a:t>
            </a:r>
            <a:br>
              <a:rPr lang="en-US" sz="3110">
                <a:latin typeface="PMingLiU-ExtB" panose="02020500000000000000" charset="-120"/>
                <a:ea typeface="PMingLiU-ExtB" panose="02020500000000000000" charset="-120"/>
                <a:sym typeface="+mn-ea"/>
              </a:rPr>
            </a:br>
            <a:br>
              <a:rPr lang="en-US" sz="3110">
                <a:latin typeface="PMingLiU-ExtB" panose="02020500000000000000" charset="-120"/>
                <a:ea typeface="PMingLiU-ExtB" panose="02020500000000000000" charset="-120"/>
              </a:rPr>
            </a:br>
            <a:br>
              <a:rPr lang="en-US" sz="3110">
                <a:latin typeface="PMingLiU-ExtB" panose="02020500000000000000" charset="-120"/>
                <a:ea typeface="PMingLiU-ExtB" panose="02020500000000000000" charset="-120"/>
              </a:rPr>
            </a:br>
            <a:endParaRPr lang="en-US" sz="3110">
              <a:latin typeface="PMingLiU-ExtB" panose="02020500000000000000" charset="-120"/>
              <a:ea typeface="PMingLiU-ExtB" panose="02020500000000000000" charset="-120"/>
            </a:endParaRPr>
          </a:p>
        </p:txBody>
      </p:sp>
      <p:sp>
        <p:nvSpPr>
          <p:cNvPr id="3" name="Subtitle 2"/>
          <p:cNvSpPr>
            <a:spLocks noGrp="1"/>
          </p:cNvSpPr>
          <p:nvPr>
            <p:ph type="subTitle" idx="1"/>
          </p:nvPr>
        </p:nvSpPr>
        <p:spPr>
          <a:xfrm>
            <a:off x="1374775" y="6261100"/>
            <a:ext cx="9144000" cy="226695"/>
          </a:xfrm>
        </p:spPr>
        <p:txBody>
          <a:bodyPr>
            <a:normAutofit fontScale="30000"/>
          </a:bodyPr>
          <a:p>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normAutofit fontScale="90000"/>
          </a:bodyPr>
          <a:p>
            <a:r>
              <a:rPr lang="en-CA" altLang="en-US">
                <a:ln/>
                <a:solidFill>
                  <a:srgbClr val="FF0000"/>
                </a:solidFill>
                <a:effectLst>
                  <a:outerShdw blurRad="38100" dist="19050" dir="2700000" algn="tl" rotWithShape="0">
                    <a:schemeClr val="dk1">
                      <a:alpha val="40000"/>
                    </a:schemeClr>
                  </a:outerShdw>
                </a:effectLst>
                <a:sym typeface="+mn-ea"/>
              </a:rPr>
              <a:t>E</a:t>
            </a:r>
            <a:r>
              <a:rPr lang="en-US">
                <a:ln/>
                <a:solidFill>
                  <a:srgbClr val="FF0000"/>
                </a:solidFill>
                <a:effectLst>
                  <a:outerShdw blurRad="38100" dist="19050" dir="2700000" algn="tl" rotWithShape="0">
                    <a:schemeClr val="dk1">
                      <a:alpha val="40000"/>
                    </a:schemeClr>
                  </a:outerShdw>
                </a:effectLst>
                <a:sym typeface="+mn-ea"/>
              </a:rPr>
              <a:t>ngineering and Computer Science Co-op and Career </a:t>
            </a:r>
            <a:br>
              <a:rPr lang="en-US"/>
            </a:br>
            <a:endParaRPr lang="en-US"/>
          </a:p>
        </p:txBody>
      </p:sp>
      <p:sp>
        <p:nvSpPr>
          <p:cNvPr id="3" name="Content Placeholder 2"/>
          <p:cNvSpPr>
            <a:spLocks noGrp="1"/>
          </p:cNvSpPr>
          <p:nvPr>
            <p:ph idx="1"/>
          </p:nvPr>
        </p:nvSpPr>
        <p:spPr/>
        <p:txBody>
          <a:bodyPr/>
          <a:p>
            <a:pPr marL="0" indent="0">
              <a:buNone/>
            </a:pPr>
            <a:r>
              <a:rPr lang="en-US"/>
              <a:t>Office: ECS 204, engrcoop@uvic.ca, 250-472-5800</a:t>
            </a:r>
            <a:endParaRPr lang="en-US"/>
          </a:p>
          <a:p>
            <a:r>
              <a:rPr lang="en-US"/>
              <a:t>Twitter: @UVicEngCareers</a:t>
            </a:r>
            <a:endParaRPr lang="en-US"/>
          </a:p>
          <a:p>
            <a:r>
              <a:rPr lang="en-US"/>
              <a:t>Full Co-op and Career staff directory</a:t>
            </a:r>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normAutofit/>
          </a:bodyPr>
          <a:p>
            <a:pPr algn="ctr"/>
            <a:br>
              <a:rPr lang="en-US"/>
            </a:br>
            <a:r>
              <a:rPr lang="en-US" sz="3110"/>
              <a:t>Application requirements</a:t>
            </a:r>
            <a:endParaRPr lang="en-US" sz="3110"/>
          </a:p>
        </p:txBody>
      </p:sp>
      <p:sp>
        <p:nvSpPr>
          <p:cNvPr id="3" name="Content Placeholder 2"/>
          <p:cNvSpPr>
            <a:spLocks noGrp="1"/>
          </p:cNvSpPr>
          <p:nvPr>
            <p:ph idx="1"/>
          </p:nvPr>
        </p:nvSpPr>
        <p:spPr/>
        <p:txBody>
          <a:bodyPr>
            <a:noAutofit/>
          </a:bodyPr>
          <a:p>
            <a:r>
              <a:rPr lang="en-US" sz="2000"/>
              <a:t>If you're an undergraduate student, you can apply to the Computer Science Co-op Program </a:t>
            </a:r>
            <a:r>
              <a:rPr lang="en-US" sz="2000" b="1">
                <a:solidFill>
                  <a:srgbClr val="FF0000"/>
                </a:solidFill>
              </a:rPr>
              <a:t>after you have completed CSC 110, MATH 100 (or MATH 109)</a:t>
            </a:r>
            <a:endParaRPr lang="en-US" sz="2000" b="1">
              <a:solidFill>
                <a:srgbClr val="FF0000"/>
              </a:solidFill>
            </a:endParaRPr>
          </a:p>
          <a:p>
            <a:r>
              <a:rPr lang="en-US" sz="2000"/>
              <a:t> the following:</a:t>
            </a:r>
            <a:endParaRPr lang="en-US" sz="2000"/>
          </a:p>
          <a:p>
            <a:endParaRPr lang="en-US" sz="2000"/>
          </a:p>
          <a:p>
            <a:r>
              <a:rPr lang="en-US" sz="2000" b="1">
                <a:solidFill>
                  <a:srgbClr val="FF0000"/>
                </a:solidFill>
              </a:rPr>
              <a:t>at least 4.5 units on your last academic term</a:t>
            </a:r>
            <a:endParaRPr lang="en-US" sz="2000" b="1">
              <a:solidFill>
                <a:srgbClr val="FF0000"/>
              </a:solidFill>
            </a:endParaRPr>
          </a:p>
          <a:p>
            <a:endParaRPr lang="en-US" sz="2000" b="1">
              <a:solidFill>
                <a:srgbClr val="FF0000"/>
              </a:solidFill>
            </a:endParaRPr>
          </a:p>
          <a:p>
            <a:r>
              <a:rPr lang="en-US" sz="2000" b="1">
                <a:solidFill>
                  <a:srgbClr val="FF0000"/>
                </a:solidFill>
              </a:rPr>
              <a:t>a minimum grade of C+ in any Computer Science courses and a minimum grade of C in any Mathematics or Statistics courses</a:t>
            </a:r>
            <a:r>
              <a:rPr lang="en-US" sz="2000"/>
              <a:t> taken on your last academic term</a:t>
            </a:r>
            <a:endParaRPr lang="en-US" sz="2000"/>
          </a:p>
          <a:p>
            <a:endParaRPr lang="en-US" sz="2000">
              <a:solidFill>
                <a:srgbClr val="FF0000"/>
              </a:solidFill>
            </a:endParaRPr>
          </a:p>
          <a:p>
            <a:r>
              <a:rPr lang="en-US" sz="2000">
                <a:solidFill>
                  <a:srgbClr val="FF0000"/>
                </a:solidFill>
              </a:rPr>
              <a:t>no F, E or N in courses taken on your last academic term</a:t>
            </a:r>
            <a:endParaRPr lang="en-US" sz="2000">
              <a:solidFill>
                <a:srgbClr val="FF0000"/>
              </a:solidFill>
            </a:endParaRPr>
          </a:p>
          <a:p>
            <a:endParaRPr lang="en-US" sz="1500"/>
          </a:p>
          <a:p>
            <a:endParaRPr lang="en-US" sz="150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normAutofit/>
          </a:bodyPr>
          <a:p>
            <a:r>
              <a:rPr lang="en-US">
                <a:ln/>
                <a:solidFill>
                  <a:schemeClr val="tx1"/>
                </a:solidFill>
                <a:effectLst>
                  <a:outerShdw blurRad="38100" dist="19050" dir="2700000" algn="tl" rotWithShape="0">
                    <a:schemeClr val="dk1">
                      <a:alpha val="40000"/>
                    </a:schemeClr>
                  </a:outerShdw>
                </a:effectLst>
                <a:sym typeface="+mn-ea"/>
              </a:rPr>
              <a:t>How to apply</a:t>
            </a:r>
            <a:r>
              <a:rPr lang="en-CA" altLang="en-US"/>
              <a:t>?</a:t>
            </a:r>
            <a:endParaRPr lang="en-CA" altLang="en-US"/>
          </a:p>
        </p:txBody>
      </p:sp>
      <p:sp>
        <p:nvSpPr>
          <p:cNvPr id="3" name="Content Placeholder 2"/>
          <p:cNvSpPr>
            <a:spLocks noGrp="1"/>
          </p:cNvSpPr>
          <p:nvPr>
            <p:ph idx="1"/>
          </p:nvPr>
        </p:nvSpPr>
        <p:spPr/>
        <p:txBody>
          <a:bodyPr>
            <a:normAutofit lnSpcReduction="10000"/>
          </a:bodyPr>
          <a:p>
            <a:endParaRPr lang="en-US"/>
          </a:p>
          <a:p>
            <a:r>
              <a:rPr lang="en-US"/>
              <a:t>Apply by </a:t>
            </a:r>
            <a:r>
              <a:rPr lang="en-US">
                <a:solidFill>
                  <a:srgbClr val="FF0000"/>
                </a:solidFill>
              </a:rPr>
              <a:t>September 15</a:t>
            </a:r>
            <a:r>
              <a:rPr lang="en-US"/>
              <a:t> (fall intake) or</a:t>
            </a:r>
            <a:r>
              <a:rPr lang="en-US">
                <a:solidFill>
                  <a:srgbClr val="FF0000"/>
                </a:solidFill>
              </a:rPr>
              <a:t> January 22</a:t>
            </a:r>
            <a:r>
              <a:rPr lang="en-US"/>
              <a:t> (spring intake)</a:t>
            </a:r>
            <a:endParaRPr lang="en-US"/>
          </a:p>
          <a:p>
            <a:r>
              <a:rPr lang="en-US"/>
              <a:t>Complete </a:t>
            </a:r>
            <a:r>
              <a:rPr lang="en-US">
                <a:solidFill>
                  <a:srgbClr val="FF0000"/>
                </a:solidFill>
              </a:rPr>
              <a:t>the Computer Science Co-op undergraduate application form </a:t>
            </a:r>
            <a:endParaRPr lang="en-US">
              <a:solidFill>
                <a:srgbClr val="FF0000"/>
              </a:solidFill>
            </a:endParaRPr>
          </a:p>
          <a:p>
            <a:r>
              <a:rPr lang="en-US">
                <a:solidFill>
                  <a:srgbClr val="FF0000"/>
                </a:solidFill>
              </a:rPr>
              <a:t>Computer Science Co-op application form</a:t>
            </a:r>
            <a:endParaRPr lang="en-US">
              <a:solidFill>
                <a:srgbClr val="FF0000"/>
              </a:solidFill>
            </a:endParaRPr>
          </a:p>
          <a:p>
            <a:r>
              <a:rPr lang="en-US"/>
              <a:t>If admitted to the program, you will need to </a:t>
            </a:r>
            <a:r>
              <a:rPr lang="en-US">
                <a:solidFill>
                  <a:srgbClr val="FF0000"/>
                </a:solidFill>
              </a:rPr>
              <a:t>sign a copy</a:t>
            </a:r>
            <a:r>
              <a:rPr lang="en-US"/>
              <a:t> of the Terms and Conditions form at the start of your program </a:t>
            </a:r>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n-CA" altLang="en-US">
                <a:solidFill>
                  <a:srgbClr val="FF0000"/>
                </a:solidFill>
              </a:rPr>
              <a:t>How to prepare your interview?</a:t>
            </a:r>
            <a:endParaRPr lang="en-CA" altLang="en-US">
              <a:solidFill>
                <a:srgbClr val="FF0000"/>
              </a:solidFill>
            </a:endParaRPr>
          </a:p>
        </p:txBody>
      </p:sp>
      <p:sp>
        <p:nvSpPr>
          <p:cNvPr id="3" name="Content Placeholder 2"/>
          <p:cNvSpPr>
            <a:spLocks noGrp="1"/>
          </p:cNvSpPr>
          <p:nvPr>
            <p:ph idx="1"/>
          </p:nvPr>
        </p:nvSpPr>
        <p:spPr/>
        <p:txBody>
          <a:bodyPr/>
          <a:p>
            <a:r>
              <a:rPr lang="en-US"/>
              <a:t>https://www.youtube.com/watch?v=Lgp7k0RWqFA</a:t>
            </a:r>
            <a:endParaRPr lang="en-US"/>
          </a:p>
          <a:p>
            <a:r>
              <a:rPr lang="en-US"/>
              <a:t>How to prepare for interviewing</a:t>
            </a:r>
            <a:r>
              <a:rPr lang="en-CA" altLang="en-US"/>
              <a:t>?(mandarine)</a:t>
            </a:r>
            <a:endParaRPr lang="en-CA" altLang="en-US"/>
          </a:p>
          <a:p>
            <a:r>
              <a:rPr lang="en-CA" altLang="en-US"/>
              <a:t>English</a:t>
            </a:r>
            <a:endParaRPr lang="en-CA" altLang="en-US"/>
          </a:p>
          <a:p>
            <a:r>
              <a:rPr lang="en-CA" altLang="en-US"/>
              <a:t>https://www.youtube.com/watch?v=DUnjnfcpn3M</a:t>
            </a:r>
            <a:endParaRPr lang="en-CA" altLang="en-US"/>
          </a:p>
          <a:p>
            <a:endParaRPr lang="en-CA" alt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pPr algn="ctr"/>
            <a:r>
              <a:rPr lang="en-CA" altLang="en-US"/>
              <a:t>Resume?</a:t>
            </a:r>
            <a:endParaRPr lang="en-CA" altLang="en-US"/>
          </a:p>
        </p:txBody>
      </p:sp>
      <p:sp>
        <p:nvSpPr>
          <p:cNvPr id="3" name="Content Placeholder 2"/>
          <p:cNvSpPr>
            <a:spLocks noGrp="1"/>
          </p:cNvSpPr>
          <p:nvPr>
            <p:ph idx="1"/>
          </p:nvPr>
        </p:nvSpPr>
        <p:spPr/>
        <p:txBody>
          <a:bodyPr/>
          <a:p>
            <a:r>
              <a:rPr lang="en-US"/>
              <a:t>https://www.youtube.com/watch?v=RIPdc88dZRI</a:t>
            </a:r>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normAutofit fontScale="90000"/>
          </a:bodyPr>
          <a:p>
            <a:pPr algn="ctr"/>
            <a:r>
              <a:rPr lang="en-CA" altLang="en-US">
                <a:solidFill>
                  <a:srgbClr val="FF0000"/>
                </a:solidFill>
                <a:sym typeface="+mn-ea"/>
              </a:rPr>
              <a:t>website</a:t>
            </a:r>
            <a:br>
              <a:rPr lang="en-CA" altLang="en-US"/>
            </a:br>
            <a:endParaRPr lang="en-US"/>
          </a:p>
        </p:txBody>
      </p:sp>
      <p:sp>
        <p:nvSpPr>
          <p:cNvPr id="3" name="Content Placeholder 2"/>
          <p:cNvSpPr>
            <a:spLocks noGrp="1"/>
          </p:cNvSpPr>
          <p:nvPr>
            <p:ph idx="1"/>
          </p:nvPr>
        </p:nvSpPr>
        <p:spPr/>
        <p:txBody>
          <a:bodyPr/>
          <a:p>
            <a:endParaRPr lang="en-CA" altLang="en-US"/>
          </a:p>
          <a:p>
            <a:r>
              <a:rPr lang="en-CA" altLang="en-US"/>
              <a:t>https://www.uvic.ca/coopandcareer/co-op/info-by-program/engineering/index.php</a:t>
            </a:r>
            <a:endParaRPr lang="en-CA" altLang="en-US"/>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1467</Words>
  <Application>WPS Presentation</Application>
  <PresentationFormat>Widescreen</PresentationFormat>
  <Paragraphs>44</Paragraphs>
  <Slides>7</Slides>
  <Notes>0</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7</vt:i4>
      </vt:variant>
    </vt:vector>
  </HeadingPairs>
  <TitlesOfParts>
    <vt:vector size="16" baseType="lpstr">
      <vt:lpstr>Arial</vt:lpstr>
      <vt:lpstr>SimSun</vt:lpstr>
      <vt:lpstr>Wingdings</vt:lpstr>
      <vt:lpstr>PMingLiU-ExtB</vt:lpstr>
      <vt:lpstr>Calibri</vt:lpstr>
      <vt:lpstr>Microsoft YaHei</vt:lpstr>
      <vt:lpstr>Arial Unicode MS</vt:lpstr>
      <vt:lpstr>Calibri Light</vt:lpstr>
      <vt:lpstr>Office Theme</vt:lpstr>
      <vt:lpstr>Learn about co-op Co-op offers a unique approach to help you start building your career while you're still at university. It's designed to work around your academic courses, so you'll complement what you're learning in class with practical workplace experience.    </vt:lpstr>
      <vt:lpstr>Engineering and Computer Science Co-op and Career  </vt:lpstr>
      <vt:lpstr>About the Co-op Program Application requirements</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Learn about co-op Co-op offers a unique approach to help you start building your career while you're still at university. It's designed to work around your academic courses, so you'll complement what you're learning in class with practical workplace experience.    </dc:title>
  <dc:creator/>
  <cp:lastModifiedBy>google1571522334</cp:lastModifiedBy>
  <cp:revision>3</cp:revision>
  <dcterms:created xsi:type="dcterms:W3CDTF">2021-01-13T21:08:00Z</dcterms:created>
  <dcterms:modified xsi:type="dcterms:W3CDTF">2021-06-15T06:52:45Z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1033-11.2.0.10094</vt:lpwstr>
  </property>
</Properties>
</file>